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99" r:id="rId3"/>
    <p:sldId id="376" r:id="rId4"/>
    <p:sldId id="377" r:id="rId5"/>
    <p:sldId id="378" r:id="rId6"/>
    <p:sldId id="379" r:id="rId7"/>
    <p:sldId id="374" r:id="rId8"/>
    <p:sldId id="375" r:id="rId9"/>
    <p:sldId id="288" r:id="rId10"/>
    <p:sldId id="35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№10</c:v>
                </c:pt>
                <c:pt idx="1">
                  <c:v>СОШ №8</c:v>
                </c:pt>
                <c:pt idx="2">
                  <c:v>СОШ №3</c:v>
                </c:pt>
                <c:pt idx="3">
                  <c:v>СОШ №5</c:v>
                </c:pt>
                <c:pt idx="4">
                  <c:v>СОШ №4</c:v>
                </c:pt>
                <c:pt idx="5">
                  <c:v>СОШ №6</c:v>
                </c:pt>
                <c:pt idx="6">
                  <c:v>Лицей №12</c:v>
                </c:pt>
                <c:pt idx="7">
                  <c:v>Гимназия №11</c:v>
                </c:pt>
                <c:pt idx="8">
                  <c:v>ООШ №1</c:v>
                </c:pt>
                <c:pt idx="9">
                  <c:v>СОШ №2</c:v>
                </c:pt>
                <c:pt idx="10">
                  <c:v>СОШ №7</c:v>
                </c:pt>
                <c:pt idx="11">
                  <c:v>СОШ №13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0.98</c:v>
                </c:pt>
                <c:pt idx="4">
                  <c:v>0.96000000000000008</c:v>
                </c:pt>
                <c:pt idx="5">
                  <c:v>0.95000000000000007</c:v>
                </c:pt>
                <c:pt idx="6">
                  <c:v>0.93</c:v>
                </c:pt>
                <c:pt idx="7">
                  <c:v>0.92</c:v>
                </c:pt>
                <c:pt idx="8">
                  <c:v>0.9</c:v>
                </c:pt>
                <c:pt idx="9">
                  <c:v>0.88000000000000012</c:v>
                </c:pt>
                <c:pt idx="10">
                  <c:v>0.83000000000000007</c:v>
                </c:pt>
                <c:pt idx="11">
                  <c:v>0.67000000000000015</c:v>
                </c:pt>
              </c:numCache>
            </c:numRef>
          </c:val>
        </c:ser>
        <c:axId val="60407808"/>
        <c:axId val="60409344"/>
      </c:barChart>
      <c:catAx>
        <c:axId val="60407808"/>
        <c:scaling>
          <c:orientation val="minMax"/>
        </c:scaling>
        <c:axPos val="b"/>
        <c:tickLblPos val="nextTo"/>
        <c:crossAx val="60409344"/>
        <c:crosses val="autoZero"/>
        <c:auto val="1"/>
        <c:lblAlgn val="ctr"/>
        <c:lblOffset val="100"/>
      </c:catAx>
      <c:valAx>
        <c:axId val="6040934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040780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57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showVal val="1"/>
            </c:dLbl>
            <c:dLbl>
              <c:idx val="17"/>
              <c:showVal val="1"/>
            </c:dLbl>
            <c:dLbl>
              <c:idx val="18"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Лист1!$A$2:$A$17</c:f>
              <c:strCache>
                <c:ptCount val="16"/>
                <c:pt idx="0">
                  <c:v>Н – Чершелинская ООШ</c:v>
                </c:pt>
                <c:pt idx="1">
                  <c:v>Куакбашская ООШ</c:v>
                </c:pt>
                <c:pt idx="2">
                  <c:v>Сугушлинская ООШ</c:v>
                </c:pt>
                <c:pt idx="3">
                  <c:v>Керлигачская ООШ</c:v>
                </c:pt>
                <c:pt idx="4">
                  <c:v>Н.Серёжкинская ООШ</c:v>
                </c:pt>
                <c:pt idx="5">
                  <c:v>Подлесная ООШ</c:v>
                </c:pt>
                <c:pt idx="6">
                  <c:v>Ивановская ООШ</c:v>
                </c:pt>
                <c:pt idx="7">
                  <c:v>Тимяшевская СОШ</c:v>
                </c:pt>
                <c:pt idx="8">
                  <c:v>Ст – Иштерякская ООШ</c:v>
                </c:pt>
                <c:pt idx="9">
                  <c:v>СОШ им. Горького</c:v>
                </c:pt>
                <c:pt idx="10">
                  <c:v>Старо - Кувакская СОШ</c:v>
                </c:pt>
                <c:pt idx="11">
                  <c:v>Шугуровская СОШ</c:v>
                </c:pt>
                <c:pt idx="12">
                  <c:v>Ст-Письмянская ООШ</c:v>
                </c:pt>
                <c:pt idx="13">
                  <c:v>Сарабикуловская ООШ</c:v>
                </c:pt>
                <c:pt idx="14">
                  <c:v>Урмышлинская ООШ</c:v>
                </c:pt>
                <c:pt idx="15">
                  <c:v>Федотовская ООШ</c:v>
                </c:pt>
              </c:strCache>
            </c:strRef>
          </c:cat>
          <c:val>
            <c:numRef>
              <c:f>Лист1!$B$2:$B$17</c:f>
              <c:numCache>
                <c:formatCode>0%</c:formatCode>
                <c:ptCount val="1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0.96000000000000008</c:v>
                </c:pt>
                <c:pt idx="8">
                  <c:v>0.92</c:v>
                </c:pt>
                <c:pt idx="9">
                  <c:v>0.88</c:v>
                </c:pt>
                <c:pt idx="10">
                  <c:v>0.88</c:v>
                </c:pt>
                <c:pt idx="11">
                  <c:v>0.8600000000000001</c:v>
                </c:pt>
                <c:pt idx="12">
                  <c:v>0.83000000000000007</c:v>
                </c:pt>
                <c:pt idx="13">
                  <c:v>0.8</c:v>
                </c:pt>
                <c:pt idx="14">
                  <c:v>0.67000000000000015</c:v>
                </c:pt>
                <c:pt idx="15">
                  <c:v>0.5</c:v>
                </c:pt>
              </c:numCache>
            </c:numRef>
          </c:val>
        </c:ser>
        <c:axId val="43267200"/>
        <c:axId val="43268736"/>
      </c:barChart>
      <c:catAx>
        <c:axId val="4326720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43268736"/>
        <c:crosses val="autoZero"/>
        <c:auto val="1"/>
        <c:lblAlgn val="ctr"/>
        <c:lblOffset val="100"/>
      </c:catAx>
      <c:valAx>
        <c:axId val="4326873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3267200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7055E-2"/>
          <c:y val="3.2521815630338083E-2"/>
          <c:w val="0.93533311295216726"/>
          <c:h val="0.7136397533642018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№5</c:v>
                </c:pt>
                <c:pt idx="1">
                  <c:v>СОШ №2</c:v>
                </c:pt>
                <c:pt idx="2">
                  <c:v>Лицей №12</c:v>
                </c:pt>
                <c:pt idx="3">
                  <c:v>СОШ №10</c:v>
                </c:pt>
                <c:pt idx="4">
                  <c:v>СОШ №8</c:v>
                </c:pt>
                <c:pt idx="5">
                  <c:v>СОШ №4</c:v>
                </c:pt>
                <c:pt idx="6">
                  <c:v>СОШ №3</c:v>
                </c:pt>
                <c:pt idx="7">
                  <c:v>Гимназия №11</c:v>
                </c:pt>
                <c:pt idx="8">
                  <c:v>СОШ №7</c:v>
                </c:pt>
                <c:pt idx="9">
                  <c:v>СОШ №6</c:v>
                </c:pt>
                <c:pt idx="10">
                  <c:v>СОШ №13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0.73000000000000009</c:v>
                </c:pt>
                <c:pt idx="1">
                  <c:v>0.71000000000000008</c:v>
                </c:pt>
                <c:pt idx="2">
                  <c:v>0.69000000000000006</c:v>
                </c:pt>
                <c:pt idx="3">
                  <c:v>0.66000000000000014</c:v>
                </c:pt>
                <c:pt idx="4">
                  <c:v>0.66000000000000014</c:v>
                </c:pt>
                <c:pt idx="5">
                  <c:v>0.65000000000000013</c:v>
                </c:pt>
                <c:pt idx="6">
                  <c:v>0.63000000000000012</c:v>
                </c:pt>
                <c:pt idx="7">
                  <c:v>0.6100000000000001</c:v>
                </c:pt>
                <c:pt idx="8">
                  <c:v>0.56999999999999995</c:v>
                </c:pt>
                <c:pt idx="9">
                  <c:v>0.5</c:v>
                </c:pt>
                <c:pt idx="10">
                  <c:v>0.39000000000000007</c:v>
                </c:pt>
                <c:pt idx="11">
                  <c:v>0.33000000000000007</c:v>
                </c:pt>
              </c:numCache>
            </c:numRef>
          </c:val>
        </c:ser>
        <c:axId val="43317504"/>
        <c:axId val="43323392"/>
      </c:barChart>
      <c:catAx>
        <c:axId val="433175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3323392"/>
        <c:crosses val="autoZero"/>
        <c:auto val="1"/>
        <c:lblAlgn val="ctr"/>
        <c:lblOffset val="100"/>
      </c:catAx>
      <c:valAx>
        <c:axId val="4332339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3317504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9092257246974773E-2"/>
          <c:y val="0"/>
          <c:w val="0.89948646118474596"/>
          <c:h val="0.7212361644141527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Лист1!$A$2:$A$17</c:f>
              <c:strCache>
                <c:ptCount val="16"/>
                <c:pt idx="0">
                  <c:v>Шугуровская СОШ </c:v>
                </c:pt>
                <c:pt idx="1">
                  <c:v>Подлесная ООШ</c:v>
                </c:pt>
                <c:pt idx="2">
                  <c:v>Ивановская ООШ</c:v>
                </c:pt>
                <c:pt idx="3">
                  <c:v>Н – Чершелинская ООШ</c:v>
                </c:pt>
                <c:pt idx="4">
                  <c:v>Керлигачская ООШ</c:v>
                </c:pt>
                <c:pt idx="5">
                  <c:v>Куакбашская ООШ</c:v>
                </c:pt>
                <c:pt idx="6">
                  <c:v>СОШ им. Горького</c:v>
                </c:pt>
                <c:pt idx="7">
                  <c:v>Старо - Кувакская СОШ</c:v>
                </c:pt>
                <c:pt idx="8">
                  <c:v>Сарабикуловская ООШ</c:v>
                </c:pt>
                <c:pt idx="9">
                  <c:v>Н.Серёжкинская ООШ</c:v>
                </c:pt>
                <c:pt idx="10">
                  <c:v>Тимяшевская СОШ</c:v>
                </c:pt>
                <c:pt idx="11">
                  <c:v>Урмышлинская ООШ</c:v>
                </c:pt>
                <c:pt idx="12">
                  <c:v>Ст-Письмянская ООШ</c:v>
                </c:pt>
                <c:pt idx="13">
                  <c:v>Федотовская ООШ</c:v>
                </c:pt>
                <c:pt idx="14">
                  <c:v>Ст – Иштерякская ООШ</c:v>
                </c:pt>
                <c:pt idx="15">
                  <c:v>Сугушлинская ООШ</c:v>
                </c:pt>
              </c:strCache>
            </c:strRef>
          </c:cat>
          <c:val>
            <c:numRef>
              <c:f>Лист1!$B$2:$B$17</c:f>
              <c:numCache>
                <c:formatCode>0%</c:formatCode>
                <c:ptCount val="16"/>
                <c:pt idx="0">
                  <c:v>0.65</c:v>
                </c:pt>
                <c:pt idx="1">
                  <c:v>0.64</c:v>
                </c:pt>
                <c:pt idx="2">
                  <c:v>0.63</c:v>
                </c:pt>
                <c:pt idx="3">
                  <c:v>0.63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0.44</c:v>
                </c:pt>
                <c:pt idx="8">
                  <c:v>0.4</c:v>
                </c:pt>
                <c:pt idx="9">
                  <c:v>0.4</c:v>
                </c:pt>
                <c:pt idx="10">
                  <c:v>0.39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  <c:pt idx="14">
                  <c:v>0.31</c:v>
                </c:pt>
                <c:pt idx="15">
                  <c:v>0</c:v>
                </c:pt>
              </c:numCache>
            </c:numRef>
          </c:val>
        </c:ser>
        <c:dLbls>
          <c:showVal val="1"/>
        </c:dLbls>
        <c:axId val="43355520"/>
        <c:axId val="43361408"/>
      </c:barChart>
      <c:catAx>
        <c:axId val="4335552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43361408"/>
        <c:crosses val="autoZero"/>
        <c:auto val="1"/>
        <c:lblAlgn val="ctr"/>
        <c:lblOffset val="100"/>
      </c:catAx>
      <c:valAx>
        <c:axId val="4336140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3355520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0.75438</cdr:x>
      <cdr:y>0</cdr:y>
    </cdr:from>
    <cdr:to>
      <cdr:x>0.97459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362746" y="0"/>
          <a:ext cx="185738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–59%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проверочных  работ по русскому языку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6 классов за 1 четверть 2017-2018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к концу 2017-2018 учебного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780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739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(94,7%)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- 132 (17,9%)                 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- 305 (41,3%)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- 239 (32,3%)                 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- 63   (8,5%)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  91,5%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59%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-3,7                          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071538" y="2000240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142984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714488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59%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1142984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571472" y="1643050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785795"/>
          <a:ext cx="7929618" cy="5551555"/>
        </p:xfrm>
        <a:graphic>
          <a:graphicData uri="http://schemas.openxmlformats.org/drawingml/2006/table">
            <a:tbl>
              <a:tblPr/>
              <a:tblGrid>
                <a:gridCol w="1857388"/>
                <a:gridCol w="1000132"/>
                <a:gridCol w="1000132"/>
                <a:gridCol w="571504"/>
                <a:gridCol w="714380"/>
                <a:gridCol w="571504"/>
                <a:gridCol w="515790"/>
                <a:gridCol w="539797"/>
                <a:gridCol w="540432"/>
                <a:gridCol w="618559"/>
              </a:tblGrid>
              <a:tr h="714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41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Гимназия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лицей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93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69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2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71435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Таблица результатов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7" y="571481"/>
          <a:ext cx="7929617" cy="5214973"/>
        </p:xfrm>
        <a:graphic>
          <a:graphicData uri="http://schemas.openxmlformats.org/drawingml/2006/table">
            <a:tbl>
              <a:tblPr/>
              <a:tblGrid>
                <a:gridCol w="2071701"/>
                <a:gridCol w="857256"/>
                <a:gridCol w="1071570"/>
                <a:gridCol w="571504"/>
                <a:gridCol w="500066"/>
                <a:gridCol w="571504"/>
                <a:gridCol w="515790"/>
                <a:gridCol w="627218"/>
                <a:gridCol w="571504"/>
                <a:gridCol w="571504"/>
              </a:tblGrid>
              <a:tr h="57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Шугуровская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Зеленорощинская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Старокувакская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Тимяшевская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Старописьмянская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Ново-Сережкинская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Нижнечершилинская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Урмышлинская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Сугушлинская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 -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Иштерякская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Федотовская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 проверочной   работы за 1 четверть по русскому языку в 6  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4197</TotalTime>
  <Words>544</Words>
  <Application>Microsoft Office PowerPoint</Application>
  <PresentationFormat>Экран (4:3)</PresentationFormat>
  <Paragraphs>356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                                     Результаты проверочных  работ по русскому языку  учащихся  6 классов за 1 четверть 2017-2018 учебного года   </vt:lpstr>
      <vt:lpstr>             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Таблица результатов</vt:lpstr>
      <vt:lpstr>                     Таблица результатов </vt:lpstr>
      <vt:lpstr>   Выводы:</vt:lpstr>
      <vt:lpstr>Слайд 10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581</cp:revision>
  <dcterms:created xsi:type="dcterms:W3CDTF">2012-12-17T07:09:56Z</dcterms:created>
  <dcterms:modified xsi:type="dcterms:W3CDTF">2017-10-29T12:03:45Z</dcterms:modified>
</cp:coreProperties>
</file>